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E4031A-1DB3-4F1C-B041-C6910DDEEA58}" type="datetimeFigureOut">
              <a:rPr lang="en-US" smtClean="0"/>
              <a:t>4/29/2012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4031A-1DB3-4F1C-B041-C6910DDEEA58}" type="datetimeFigureOut">
              <a:rPr lang="en-US" smtClean="0"/>
              <a:t>4/29/2012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4031A-1DB3-4F1C-B041-C6910DDEEA58}" type="datetimeFigureOut">
              <a:rPr lang="en-US" smtClean="0"/>
              <a:t>4/29/2012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4031A-1DB3-4F1C-B041-C6910DDEEA58}" type="datetimeFigureOut">
              <a:rPr lang="en-US" smtClean="0"/>
              <a:t>4/29/2012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E4031A-1DB3-4F1C-B041-C6910DDEEA58}" type="datetimeFigureOut">
              <a:rPr lang="en-US" smtClean="0"/>
              <a:t>4/29/2012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E4031A-1DB3-4F1C-B041-C6910DDEEA58}" type="datetimeFigureOut">
              <a:rPr lang="en-US" smtClean="0"/>
              <a:t>4/29/2012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E4031A-1DB3-4F1C-B041-C6910DDEEA58}" type="datetimeFigureOut">
              <a:rPr lang="en-US" smtClean="0"/>
              <a:t>4/29/2012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E4031A-1DB3-4F1C-B041-C6910DDEEA58}" type="datetimeFigureOut">
              <a:rPr lang="en-US" smtClean="0"/>
              <a:t>4/29/2012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E4031A-1DB3-4F1C-B041-C6910DDEEA58}" type="datetimeFigureOut">
              <a:rPr lang="en-US" smtClean="0"/>
              <a:t>4/29/2012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E4031A-1DB3-4F1C-B041-C6910DDEEA58}" type="datetimeFigureOut">
              <a:rPr lang="en-US" smtClean="0"/>
              <a:t>4/29/2012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E4031A-1DB3-4F1C-B041-C6910DDEEA58}" type="datetimeFigureOut">
              <a:rPr lang="en-US" smtClean="0"/>
              <a:t>4/29/2012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BD8279-DB0A-4486-B1A9-8897C4E5AFF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4031A-1DB3-4F1C-B041-C6910DDEEA58}" type="datetimeFigureOut">
              <a:rPr lang="en-US" smtClean="0"/>
              <a:t>4/29/2012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BD8279-DB0A-4486-B1A9-8897C4E5AF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http://amazingrace.contentquake.com/files/2008/11/ar9logo2.jpg"/>
          <p:cNvPicPr>
            <a:picLocks noChangeAspect="1" noChangeArrowheads="1"/>
          </p:cNvPicPr>
          <p:nvPr/>
        </p:nvPicPr>
        <p:blipFill>
          <a:blip r:embed="rId2" cstate="print"/>
          <a:srcRect/>
          <a:stretch>
            <a:fillRect/>
          </a:stretch>
        </p:blipFill>
        <p:spPr bwMode="auto">
          <a:xfrm>
            <a:off x="0" y="0"/>
            <a:ext cx="4078224" cy="2743200"/>
          </a:xfrm>
          <a:prstGeom prst="rect">
            <a:avLst/>
          </a:prstGeom>
          <a:noFill/>
        </p:spPr>
      </p:pic>
      <p:sp>
        <p:nvSpPr>
          <p:cNvPr id="6" name="TextBox 5"/>
          <p:cNvSpPr txBox="1"/>
          <p:nvPr/>
        </p:nvSpPr>
        <p:spPr>
          <a:xfrm>
            <a:off x="228600" y="2819400"/>
            <a:ext cx="8686800" cy="4955203"/>
          </a:xfrm>
          <a:prstGeom prst="rect">
            <a:avLst/>
          </a:prstGeom>
          <a:noFill/>
        </p:spPr>
        <p:txBody>
          <a:bodyPr wrap="square" rtlCol="0">
            <a:spAutoFit/>
          </a:bodyPr>
          <a:lstStyle/>
          <a:p>
            <a:pPr algn="ctr"/>
            <a:r>
              <a:rPr lang="en-US" sz="3200" dirty="0" smtClean="0">
                <a:solidFill>
                  <a:srgbClr val="FFFFCC"/>
                </a:solidFill>
              </a:rPr>
              <a:t>ICE conference session titled  </a:t>
            </a:r>
            <a:br>
              <a:rPr lang="en-US" sz="3200" dirty="0" smtClean="0">
                <a:solidFill>
                  <a:srgbClr val="FFFFCC"/>
                </a:solidFill>
              </a:rPr>
            </a:br>
            <a:r>
              <a:rPr lang="en-US" sz="4800" dirty="0" smtClean="0">
                <a:solidFill>
                  <a:srgbClr val="FFFFCC"/>
                </a:solidFill>
              </a:rPr>
              <a:t>The Amazing Technology Race</a:t>
            </a:r>
          </a:p>
          <a:p>
            <a:pPr algn="ctr"/>
            <a:endParaRPr lang="en-US" sz="4800" dirty="0">
              <a:solidFill>
                <a:srgbClr val="FFFFCC"/>
              </a:solidFill>
            </a:endParaRPr>
          </a:p>
          <a:p>
            <a:pPr algn="ctr"/>
            <a:r>
              <a:rPr lang="en-US" sz="2000" dirty="0" smtClean="0">
                <a:solidFill>
                  <a:srgbClr val="FFFFCC"/>
                </a:solidFill>
              </a:rPr>
              <a:t>I decided to introduce my staff to the concept of Information Literacy</a:t>
            </a:r>
            <a:br>
              <a:rPr lang="en-US" sz="2000" dirty="0" smtClean="0">
                <a:solidFill>
                  <a:srgbClr val="FFFFCC"/>
                </a:solidFill>
              </a:rPr>
            </a:br>
            <a:r>
              <a:rPr lang="en-US" sz="2000" dirty="0" smtClean="0">
                <a:solidFill>
                  <a:srgbClr val="FFFFCC"/>
                </a:solidFill>
              </a:rPr>
              <a:t> in this game /team building  format.</a:t>
            </a:r>
          </a:p>
          <a:p>
            <a:pPr algn="ctr"/>
            <a:endParaRPr lang="en-US" sz="2000" dirty="0">
              <a:solidFill>
                <a:srgbClr val="FFFFCC"/>
              </a:solidFill>
            </a:endParaRPr>
          </a:p>
          <a:p>
            <a:pPr algn="ctr"/>
            <a:endParaRPr lang="en-US" sz="2000" dirty="0" smtClean="0">
              <a:solidFill>
                <a:srgbClr val="FFFFCC"/>
              </a:solidFill>
            </a:endParaRPr>
          </a:p>
          <a:p>
            <a:pPr algn="r"/>
            <a:endParaRPr lang="en-US" sz="2000" dirty="0" smtClean="0">
              <a:solidFill>
                <a:srgbClr val="FFFFCC"/>
              </a:solidFill>
            </a:endParaRPr>
          </a:p>
          <a:p>
            <a:pPr algn="r"/>
            <a:endParaRPr lang="en-US" sz="1100" dirty="0" smtClean="0">
              <a:solidFill>
                <a:srgbClr val="FFFFCC"/>
              </a:solidFill>
            </a:endParaRPr>
          </a:p>
          <a:p>
            <a:pPr algn="r"/>
            <a:r>
              <a:rPr lang="en-US" sz="2000" dirty="0" smtClean="0">
                <a:solidFill>
                  <a:srgbClr val="FFFFCC"/>
                </a:solidFill>
              </a:rPr>
              <a:t>Kristi Sutter</a:t>
            </a:r>
            <a:endParaRPr lang="en-US" dirty="0" smtClean="0">
              <a:solidFill>
                <a:srgbClr val="FFFFCC"/>
              </a:solidFill>
            </a:endParaRPr>
          </a:p>
          <a:p>
            <a:pPr>
              <a:buFont typeface="Arial" pitchFamily="34" charset="0"/>
              <a:buChar char="•"/>
            </a:pPr>
            <a:endParaRPr lang="en-US" sz="2400" dirty="0">
              <a:solidFill>
                <a:srgbClr val="FFFFCC"/>
              </a:solidFill>
            </a:endParaRPr>
          </a:p>
          <a:p>
            <a:pPr>
              <a:buFont typeface="Arial" pitchFamily="34" charset="0"/>
              <a:buChar char="•"/>
            </a:pPr>
            <a:endParaRPr lang="en-US" sz="2400" dirty="0">
              <a:solidFill>
                <a:srgbClr val="FFFFCC"/>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http://amazingrace.contentquake.com/files/2008/11/ar9logo2.jpg"/>
          <p:cNvPicPr>
            <a:picLocks noChangeAspect="1" noChangeArrowheads="1"/>
          </p:cNvPicPr>
          <p:nvPr/>
        </p:nvPicPr>
        <p:blipFill>
          <a:blip r:embed="rId2" cstate="print"/>
          <a:srcRect/>
          <a:stretch>
            <a:fillRect/>
          </a:stretch>
        </p:blipFill>
        <p:spPr bwMode="auto">
          <a:xfrm>
            <a:off x="0" y="0"/>
            <a:ext cx="4078224" cy="2743200"/>
          </a:xfrm>
          <a:prstGeom prst="rect">
            <a:avLst/>
          </a:prstGeom>
          <a:noFill/>
        </p:spPr>
      </p:pic>
      <p:sp>
        <p:nvSpPr>
          <p:cNvPr id="6" name="TextBox 5"/>
          <p:cNvSpPr txBox="1"/>
          <p:nvPr/>
        </p:nvSpPr>
        <p:spPr>
          <a:xfrm>
            <a:off x="3810000" y="533400"/>
            <a:ext cx="5029200" cy="1446550"/>
          </a:xfrm>
          <a:prstGeom prst="rect">
            <a:avLst/>
          </a:prstGeom>
          <a:noFill/>
        </p:spPr>
        <p:txBody>
          <a:bodyPr wrap="square" rtlCol="0">
            <a:spAutoFit/>
          </a:bodyPr>
          <a:lstStyle/>
          <a:p>
            <a:pPr algn="ctr"/>
            <a:r>
              <a:rPr lang="en-US" sz="2800" b="1" dirty="0" smtClean="0">
                <a:solidFill>
                  <a:srgbClr val="FFFFCC"/>
                </a:solidFill>
              </a:rPr>
              <a:t>Information Literacy Challenge</a:t>
            </a:r>
          </a:p>
          <a:p>
            <a:pPr algn="ctr"/>
            <a:r>
              <a:rPr lang="en-US" sz="2000" i="1" dirty="0" smtClean="0">
                <a:solidFill>
                  <a:srgbClr val="FFFFCC"/>
                </a:solidFill>
              </a:rPr>
              <a:t>This challenge will  have teams using Jog the Web to learn more about the definition, need and use of Info Lit in their classrooms. </a:t>
            </a:r>
            <a:endParaRPr lang="en-US" i="1" dirty="0">
              <a:solidFill>
                <a:srgbClr val="FFFFCC"/>
              </a:solidFill>
            </a:endParaRPr>
          </a:p>
        </p:txBody>
      </p:sp>
      <p:sp>
        <p:nvSpPr>
          <p:cNvPr id="4" name="TextBox 3"/>
          <p:cNvSpPr txBox="1"/>
          <p:nvPr/>
        </p:nvSpPr>
        <p:spPr>
          <a:xfrm>
            <a:off x="304800" y="2514600"/>
            <a:ext cx="8686800" cy="4154984"/>
          </a:xfrm>
          <a:prstGeom prst="rect">
            <a:avLst/>
          </a:prstGeom>
          <a:noFill/>
        </p:spPr>
        <p:txBody>
          <a:bodyPr wrap="square" rtlCol="0">
            <a:spAutoFit/>
          </a:bodyPr>
          <a:lstStyle/>
          <a:p>
            <a:pPr marL="457200" indent="-457200">
              <a:buFont typeface="+mj-lt"/>
              <a:buAutoNum type="arabicPeriod"/>
            </a:pPr>
            <a:r>
              <a:rPr lang="en-US" sz="2400" dirty="0" smtClean="0">
                <a:solidFill>
                  <a:srgbClr val="FFFFCC"/>
                </a:solidFill>
              </a:rPr>
              <a:t>Explore definitions of Information Literacy and create a poster to add to their race folder.</a:t>
            </a:r>
          </a:p>
          <a:p>
            <a:pPr marL="457200" indent="-457200">
              <a:buFont typeface="+mj-lt"/>
              <a:buAutoNum type="arabicPeriod"/>
            </a:pPr>
            <a:endParaRPr lang="en-US" sz="2400" dirty="0">
              <a:solidFill>
                <a:srgbClr val="FFFFCC"/>
              </a:solidFill>
            </a:endParaRPr>
          </a:p>
          <a:p>
            <a:pPr marL="457200" indent="-457200">
              <a:buFont typeface="+mj-lt"/>
              <a:buAutoNum type="arabicPeriod"/>
            </a:pPr>
            <a:r>
              <a:rPr lang="en-US" sz="2400" dirty="0" smtClean="0">
                <a:solidFill>
                  <a:srgbClr val="FFFFCC"/>
                </a:solidFill>
              </a:rPr>
              <a:t>Dissect the New Illinois Common Core Standards to find which standard address the Information Literacy concept and copy and print the standard and what it looks like specifically at each grade K-5.</a:t>
            </a:r>
          </a:p>
          <a:p>
            <a:pPr marL="457200" indent="-457200">
              <a:buFont typeface="+mj-lt"/>
              <a:buAutoNum type="arabicPeriod"/>
            </a:pPr>
            <a:endParaRPr lang="en-US" sz="2400" dirty="0">
              <a:solidFill>
                <a:srgbClr val="FFFFCC"/>
              </a:solidFill>
            </a:endParaRPr>
          </a:p>
          <a:p>
            <a:pPr marL="457200" indent="-457200">
              <a:buFont typeface="+mj-lt"/>
              <a:buAutoNum type="arabicPeriod"/>
            </a:pPr>
            <a:r>
              <a:rPr lang="en-US" sz="2400" dirty="0" smtClean="0">
                <a:solidFill>
                  <a:srgbClr val="FFFFCC"/>
                </a:solidFill>
              </a:rPr>
              <a:t>Explore the Super3 website for sample lessons and add a lesson idea to the school wiki. </a:t>
            </a:r>
            <a:endParaRPr lang="en-US" sz="2400" dirty="0">
              <a:solidFill>
                <a:srgbClr val="FFFFCC"/>
              </a:solidFill>
            </a:endParaRPr>
          </a:p>
          <a:p>
            <a:pPr>
              <a:buFont typeface="Arial" pitchFamily="34" charset="0"/>
              <a:buChar char="•"/>
            </a:pPr>
            <a:endParaRPr lang="en-US" sz="2400" dirty="0">
              <a:solidFill>
                <a:srgbClr val="FFFFCC"/>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http://amazingrace.contentquake.com/files/2008/11/ar9logo2.jpg"/>
          <p:cNvPicPr>
            <a:picLocks noChangeAspect="1" noChangeArrowheads="1"/>
          </p:cNvPicPr>
          <p:nvPr/>
        </p:nvPicPr>
        <p:blipFill>
          <a:blip r:embed="rId2" cstate="print"/>
          <a:srcRect/>
          <a:stretch>
            <a:fillRect/>
          </a:stretch>
        </p:blipFill>
        <p:spPr bwMode="auto">
          <a:xfrm>
            <a:off x="0" y="0"/>
            <a:ext cx="4078224" cy="2743200"/>
          </a:xfrm>
          <a:prstGeom prst="rect">
            <a:avLst/>
          </a:prstGeom>
          <a:noFill/>
        </p:spPr>
      </p:pic>
      <p:sp>
        <p:nvSpPr>
          <p:cNvPr id="6" name="TextBox 5"/>
          <p:cNvSpPr txBox="1"/>
          <p:nvPr/>
        </p:nvSpPr>
        <p:spPr>
          <a:xfrm>
            <a:off x="3810000" y="533400"/>
            <a:ext cx="5029200" cy="1631216"/>
          </a:xfrm>
          <a:prstGeom prst="rect">
            <a:avLst/>
          </a:prstGeom>
          <a:noFill/>
        </p:spPr>
        <p:txBody>
          <a:bodyPr wrap="square" rtlCol="0">
            <a:spAutoFit/>
          </a:bodyPr>
          <a:lstStyle/>
          <a:p>
            <a:pPr algn="ctr"/>
            <a:r>
              <a:rPr lang="en-US" sz="2800" b="1" dirty="0" smtClean="0">
                <a:solidFill>
                  <a:srgbClr val="FFFFCC"/>
                </a:solidFill>
              </a:rPr>
              <a:t>Information Literacy Challenge</a:t>
            </a:r>
          </a:p>
          <a:p>
            <a:pPr algn="ctr"/>
            <a:r>
              <a:rPr lang="en-US" sz="2000" i="1" dirty="0" smtClean="0">
                <a:solidFill>
                  <a:srgbClr val="FFFFCC"/>
                </a:solidFill>
              </a:rPr>
              <a:t>A list of the links used in the Jog the Web for </a:t>
            </a:r>
            <a:r>
              <a:rPr lang="en-US" sz="2000" i="1" dirty="0">
                <a:solidFill>
                  <a:srgbClr val="FFFFCC"/>
                </a:solidFill>
              </a:rPr>
              <a:t> </a:t>
            </a:r>
            <a:r>
              <a:rPr lang="en-US" sz="2000" i="1" dirty="0" smtClean="0">
                <a:solidFill>
                  <a:srgbClr val="FFFFCC"/>
                </a:solidFill>
              </a:rPr>
              <a:t>Information Literacy.</a:t>
            </a:r>
            <a:br>
              <a:rPr lang="en-US" sz="2000" i="1" dirty="0" smtClean="0">
                <a:solidFill>
                  <a:srgbClr val="FFFFCC"/>
                </a:solidFill>
              </a:rPr>
            </a:br>
            <a:endParaRPr lang="en-US" sz="2000" i="1" dirty="0" smtClean="0">
              <a:solidFill>
                <a:srgbClr val="FFFFCC"/>
              </a:solidFill>
            </a:endParaRPr>
          </a:p>
          <a:p>
            <a:pPr algn="ctr"/>
            <a:r>
              <a:rPr lang="en-US" sz="1200" dirty="0" smtClean="0">
                <a:solidFill>
                  <a:srgbClr val="FFFFCC"/>
                </a:solidFill>
              </a:rPr>
              <a:t>http://www.jogtheweb.com/run/11KLjrO0nc1I/Information-Literacy</a:t>
            </a:r>
            <a:endParaRPr lang="en-US" sz="1200" dirty="0">
              <a:solidFill>
                <a:srgbClr val="FFFFCC"/>
              </a:solidFill>
            </a:endParaRPr>
          </a:p>
        </p:txBody>
      </p:sp>
      <p:sp>
        <p:nvSpPr>
          <p:cNvPr id="4" name="TextBox 3"/>
          <p:cNvSpPr txBox="1"/>
          <p:nvPr/>
        </p:nvSpPr>
        <p:spPr>
          <a:xfrm>
            <a:off x="228600" y="2514600"/>
            <a:ext cx="8686800" cy="4862870"/>
          </a:xfrm>
          <a:prstGeom prst="rect">
            <a:avLst/>
          </a:prstGeom>
          <a:noFill/>
        </p:spPr>
        <p:txBody>
          <a:bodyPr wrap="square" rtlCol="0">
            <a:spAutoFit/>
          </a:bodyPr>
          <a:lstStyle/>
          <a:p>
            <a:pPr marL="457200" indent="-457200">
              <a:buFont typeface="+mj-lt"/>
              <a:buAutoNum type="arabicPeriod"/>
            </a:pPr>
            <a:r>
              <a:rPr lang="en-US" sz="2400" dirty="0" smtClean="0">
                <a:solidFill>
                  <a:srgbClr val="FFFFCC"/>
                </a:solidFill>
              </a:rPr>
              <a:t>Definitions: </a:t>
            </a:r>
          </a:p>
          <a:p>
            <a:pPr marL="457200" indent="-457200"/>
            <a:r>
              <a:rPr lang="en-US" sz="1400" dirty="0" smtClean="0">
                <a:solidFill>
                  <a:srgbClr val="FFFFCC"/>
                </a:solidFill>
              </a:rPr>
              <a:t>http</a:t>
            </a:r>
            <a:r>
              <a:rPr lang="en-US" sz="1400" dirty="0">
                <a:solidFill>
                  <a:srgbClr val="FFFFCC"/>
                </a:solidFill>
              </a:rPr>
              <a:t>://</a:t>
            </a:r>
            <a:r>
              <a:rPr lang="en-US" sz="1400" dirty="0" smtClean="0">
                <a:solidFill>
                  <a:srgbClr val="FFFFCC"/>
                </a:solidFill>
              </a:rPr>
              <a:t>www.ala.org/acrl/standards/informationliteracycompetency</a:t>
            </a:r>
          </a:p>
          <a:p>
            <a:pPr marL="457200" indent="-457200"/>
            <a:r>
              <a:rPr lang="en-US" sz="1400" dirty="0" smtClean="0">
                <a:solidFill>
                  <a:srgbClr val="FFFFCC"/>
                </a:solidFill>
              </a:rPr>
              <a:t>http</a:t>
            </a:r>
            <a:r>
              <a:rPr lang="en-US" sz="1400" dirty="0">
                <a:solidFill>
                  <a:srgbClr val="FFFFCC"/>
                </a:solidFill>
              </a:rPr>
              <a:t>://www.plattsburgh.edu/library/instruction/informationliteracydefinition.ph</a:t>
            </a:r>
            <a:r>
              <a:rPr lang="en-US" sz="1400" dirty="0"/>
              <a:t>p . </a:t>
            </a:r>
            <a:endParaRPr lang="en-US" sz="2400" dirty="0" smtClean="0">
              <a:solidFill>
                <a:srgbClr val="FFFFCC"/>
              </a:solidFill>
            </a:endParaRPr>
          </a:p>
          <a:p>
            <a:pPr marL="457200" indent="-457200">
              <a:buFont typeface="+mj-lt"/>
              <a:buAutoNum type="arabicPeriod"/>
            </a:pPr>
            <a:endParaRPr lang="en-US" sz="2400" dirty="0">
              <a:solidFill>
                <a:srgbClr val="FFFFCC"/>
              </a:solidFill>
            </a:endParaRPr>
          </a:p>
          <a:p>
            <a:pPr marL="457200" indent="-457200">
              <a:buAutoNum type="arabicPeriod" startAt="2"/>
            </a:pPr>
            <a:r>
              <a:rPr lang="en-US" sz="2400" dirty="0" smtClean="0">
                <a:solidFill>
                  <a:srgbClr val="FFFFCC"/>
                </a:solidFill>
              </a:rPr>
              <a:t>Common Core:</a:t>
            </a:r>
          </a:p>
          <a:p>
            <a:pPr marL="457200" indent="-457200"/>
            <a:r>
              <a:rPr lang="en-US" sz="1400" dirty="0" smtClean="0">
                <a:solidFill>
                  <a:srgbClr val="FFFFCC"/>
                </a:solidFill>
              </a:rPr>
              <a:t>http://www.isbe.state.il.us/common_core/pdf/ELA_common_core_standards.pdf </a:t>
            </a:r>
          </a:p>
          <a:p>
            <a:pPr marL="457200" indent="-457200">
              <a:buFont typeface="+mj-lt"/>
              <a:buAutoNum type="arabicPeriod"/>
            </a:pPr>
            <a:endParaRPr lang="en-US" sz="2400" dirty="0">
              <a:solidFill>
                <a:srgbClr val="FFFFCC"/>
              </a:solidFill>
            </a:endParaRPr>
          </a:p>
          <a:p>
            <a:pPr marL="457200" indent="-457200">
              <a:buAutoNum type="arabicPeriod" startAt="3"/>
            </a:pPr>
            <a:r>
              <a:rPr lang="en-US" sz="2400" dirty="0" smtClean="0">
                <a:solidFill>
                  <a:srgbClr val="FFFFCC"/>
                </a:solidFill>
              </a:rPr>
              <a:t>Super3 and Big6:</a:t>
            </a:r>
          </a:p>
          <a:p>
            <a:pPr marL="457200" indent="-457200"/>
            <a:r>
              <a:rPr lang="en-US" sz="1400" dirty="0" smtClean="0">
                <a:solidFill>
                  <a:srgbClr val="FFFFCC"/>
                </a:solidFill>
              </a:rPr>
              <a:t>http://big6.com/pages/lessons/lessons.php </a:t>
            </a:r>
          </a:p>
          <a:p>
            <a:pPr marL="457200" indent="-457200"/>
            <a:r>
              <a:rPr lang="en-US" sz="1400" dirty="0" smtClean="0">
                <a:solidFill>
                  <a:srgbClr val="FFFFCC"/>
                </a:solidFill>
              </a:rPr>
              <a:t>http://www.crlsresearchguide.org/Big_Six_Steps.asp</a:t>
            </a:r>
          </a:p>
          <a:p>
            <a:pPr marL="457200" indent="-457200"/>
            <a:endParaRPr lang="en-US" sz="2400" dirty="0">
              <a:solidFill>
                <a:srgbClr val="FFFFCC"/>
              </a:solidFill>
            </a:endParaRPr>
          </a:p>
          <a:p>
            <a:pPr marL="457200" indent="-457200">
              <a:buAutoNum type="arabicPeriod" startAt="4"/>
            </a:pPr>
            <a:r>
              <a:rPr lang="en-US" sz="2400" dirty="0" smtClean="0">
                <a:solidFill>
                  <a:srgbClr val="FFFFCC"/>
                </a:solidFill>
              </a:rPr>
              <a:t>Sheridan wiki for Info Lit lessons:</a:t>
            </a:r>
          </a:p>
          <a:p>
            <a:pPr marL="457200" indent="-457200"/>
            <a:r>
              <a:rPr lang="en-US" sz="1400" dirty="0" smtClean="0">
                <a:solidFill>
                  <a:srgbClr val="FFFFCC"/>
                </a:solidFill>
              </a:rPr>
              <a:t>http://sheridanshares.wikispaces.com/Information+Literacy</a:t>
            </a:r>
          </a:p>
          <a:p>
            <a:pPr marL="457200" indent="-457200"/>
            <a:endParaRPr lang="en-US" sz="2400" dirty="0">
              <a:solidFill>
                <a:srgbClr val="FFFFCC"/>
              </a:solidFill>
            </a:endParaRPr>
          </a:p>
          <a:p>
            <a:pPr>
              <a:buFont typeface="Arial" pitchFamily="34" charset="0"/>
              <a:buChar char="•"/>
            </a:pPr>
            <a:endParaRPr lang="en-US" sz="2400" dirty="0">
              <a:solidFill>
                <a:srgbClr val="FFFFCC"/>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152</Words>
  <Application>Microsoft Office PowerPoint</Application>
  <PresentationFormat>On-screen Show (4:3)</PresentationFormat>
  <Paragraphs>31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Company>D87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Kristi</dc:creator>
  <cp:lastModifiedBy>Kristi</cp:lastModifiedBy>
  <cp:revision>59</cp:revision>
  <dcterms:created xsi:type="dcterms:W3CDTF">2012-04-29T14:10:46Z</dcterms:created>
  <dcterms:modified xsi:type="dcterms:W3CDTF">2012-04-29T17:44:58Z</dcterms:modified>
</cp:coreProperties>
</file>